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0" r:id="rId3"/>
    <p:sldId id="258" r:id="rId4"/>
    <p:sldId id="259" r:id="rId5"/>
    <p:sldId id="262" r:id="rId6"/>
    <p:sldId id="260" r:id="rId7"/>
    <p:sldId id="261" r:id="rId8"/>
    <p:sldId id="263" r:id="rId9"/>
    <p:sldId id="264" r:id="rId10"/>
    <p:sldId id="285" r:id="rId11"/>
    <p:sldId id="270" r:id="rId12"/>
    <p:sldId id="272" r:id="rId13"/>
    <p:sldId id="265" r:id="rId14"/>
    <p:sldId id="277" r:id="rId15"/>
    <p:sldId id="278" r:id="rId16"/>
    <p:sldId id="273" r:id="rId17"/>
    <p:sldId id="266" r:id="rId18"/>
    <p:sldId id="274" r:id="rId19"/>
    <p:sldId id="275" r:id="rId20"/>
    <p:sldId id="267" r:id="rId21"/>
    <p:sldId id="281" r:id="rId22"/>
    <p:sldId id="286" r:id="rId23"/>
    <p:sldId id="268" r:id="rId24"/>
    <p:sldId id="287" r:id="rId25"/>
    <p:sldId id="283" r:id="rId26"/>
    <p:sldId id="276" r:id="rId27"/>
    <p:sldId id="269" r:id="rId28"/>
    <p:sldId id="28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4660"/>
  </p:normalViewPr>
  <p:slideViewPr>
    <p:cSldViewPr>
      <p:cViewPr varScale="1">
        <p:scale>
          <a:sx n="115" d="100"/>
          <a:sy n="115" d="100"/>
        </p:scale>
        <p:origin x="-696"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4C249-92D6-46C9-B061-AA28FECD58AF}" type="datetimeFigureOut">
              <a:rPr lang="en-US" smtClean="0"/>
              <a:pPr/>
              <a:t>1/22/2012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F374B-FC33-4684-8C7C-80C456CC086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0F374B-FC33-4684-8C7C-80C456CC0861}"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77AF0-F63C-45E5-9E92-9E09CBCA307B}" type="datetimeFigureOut">
              <a:rPr lang="en-US" smtClean="0"/>
              <a:pPr/>
              <a:t>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993DF-3FCF-4908-9309-0D080007ABD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F377AF0-F63C-45E5-9E92-9E09CBCA307B}" type="datetimeFigureOut">
              <a:rPr lang="en-US" smtClean="0"/>
              <a:pPr/>
              <a:t>1/22/2012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5993DF-3FCF-4908-9309-0D080007AB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Selected Brief History of the Church of Jesus Christ of Latter-Day Saints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50:33</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And that seer will I bless, and they that seek to destroy him shall be confounded; for this promise I give unto you; for I will remember you from generation to generation; and his name shall be called Joseph, and it shall be after the name of his father; and he shall be like unto you; for the thing which the Lord shall bring forth by his hand shall bring my people unto salvation. </a:t>
            </a:r>
            <a:r>
              <a:rPr lang="en-US" dirty="0" smtClean="0"/>
              <a:t>(KJV, Joseph Smith Translation)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Sidney Rigdon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195637" y="1230312"/>
            <a:ext cx="275272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Kirtland, OH 1831-1838</a:t>
            </a:r>
            <a:endParaRPr lang="en-US" dirty="0"/>
          </a:p>
        </p:txBody>
      </p:sp>
      <p:sp>
        <p:nvSpPr>
          <p:cNvPr id="4" name="Content Placeholder 3"/>
          <p:cNvSpPr>
            <a:spLocks noGrp="1"/>
          </p:cNvSpPr>
          <p:nvPr>
            <p:ph sz="half" idx="2"/>
          </p:nvPr>
        </p:nvSpPr>
        <p:spPr>
          <a:xfrm>
            <a:off x="3200400" y="1200151"/>
            <a:ext cx="5486400" cy="3394472"/>
          </a:xfrm>
        </p:spPr>
        <p:txBody>
          <a:bodyPr>
            <a:normAutofit fontScale="55000" lnSpcReduction="20000"/>
          </a:bodyPr>
          <a:lstStyle/>
          <a:p>
            <a:r>
              <a:rPr lang="en-US" dirty="0" smtClean="0"/>
              <a:t>Things were a little more peaceful at first, although Smith was tarred and feathered on March 24, 1832</a:t>
            </a:r>
          </a:p>
          <a:p>
            <a:r>
              <a:rPr lang="en-US" dirty="0" smtClean="0"/>
              <a:t>In 1835 Smith bought some papyri and four Egyptian mummies from traveling showman Michael Chandler</a:t>
            </a:r>
          </a:p>
          <a:p>
            <a:r>
              <a:rPr lang="en-US" dirty="0" smtClean="0"/>
              <a:t>Although Smith displayed the mummies, Smith’s translation of the papyri became the basis for part of </a:t>
            </a:r>
            <a:r>
              <a:rPr lang="en-US" i="1" dirty="0" smtClean="0"/>
              <a:t>The Pearl of Great Price</a:t>
            </a:r>
            <a:endParaRPr lang="en-US" dirty="0" smtClean="0"/>
          </a:p>
          <a:p>
            <a:r>
              <a:rPr lang="en-US" dirty="0" smtClean="0"/>
              <a:t>The first Mormon temple was dedicated in Kirtland March 27, 1836, but is now owned by the rival Reorganized Church of Jesus Christ of Latter-Day Saints (RLDS)</a:t>
            </a:r>
          </a:p>
          <a:p>
            <a:r>
              <a:rPr lang="en-US" dirty="0" smtClean="0"/>
              <a:t>The church in Kirtland had financial problems that were not solved by Smith’s treasure finding expedition to Salem, MA (D&amp;C 111) nor by founding the Kirtland Safety Society Bank and printing worthless bank notes</a:t>
            </a:r>
          </a:p>
          <a:p>
            <a:r>
              <a:rPr lang="en-US" dirty="0" smtClean="0"/>
              <a:t>Prophet Smith and First Counselor Rigdon fled on horseback in the middle of the night after a January 12, 1838 warrant was issued for their arrest on charges of banking fraud</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609600" y="1200150"/>
            <a:ext cx="240303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1831-1838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group of Mormon missionaries left OH in 1831 to evangelize the Indians in Missouri</a:t>
            </a:r>
          </a:p>
          <a:p>
            <a:r>
              <a:rPr lang="en-US" dirty="0" smtClean="0"/>
              <a:t>When Smith arrived there he received a revelation (D&amp;C 57:2) that Jackson County, MO was “the land of promise and the place for the city of Zion”</a:t>
            </a:r>
          </a:p>
          <a:p>
            <a:r>
              <a:rPr lang="en-US" dirty="0" smtClean="0"/>
              <a:t>Smith received several revelations that non-Mormons already in Jackson County would have to give way to “the Saints” with respect to real estate</a:t>
            </a:r>
          </a:p>
          <a:p>
            <a:r>
              <a:rPr lang="en-US" dirty="0" smtClean="0"/>
              <a:t>Non-Mormons were also suspicious because the Mormons did not own slaves, were friendly with the Indians, and acted together politically</a:t>
            </a:r>
          </a:p>
          <a:p>
            <a:r>
              <a:rPr lang="en-US" dirty="0" smtClean="0"/>
              <a:t>By November 1833 most of the Mormons left for Clay County, MO</a:t>
            </a:r>
          </a:p>
          <a:p>
            <a:r>
              <a:rPr lang="en-US" dirty="0" smtClean="0"/>
              <a:t>They had relative peace there for about two years until the same sort of problems forced a move into the town of Far West in Daviess County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“Mormon War” 1838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On July 4, 1838 the Mormons held a cornerstone-laying ceremony for the new temple in Far West, MO, with Sidney Rigdon as the main speaker</a:t>
            </a:r>
          </a:p>
          <a:p>
            <a:r>
              <a:rPr lang="en-US" dirty="0" smtClean="0"/>
              <a:t>“We have not only, when smitten on one cheek, turned the other, but we have done it again, and again, until we are wearied of being smitten, and tired of being trampled on … it shall be between us and them a war of extermination”</a:t>
            </a:r>
          </a:p>
          <a:p>
            <a:r>
              <a:rPr lang="en-US" dirty="0" smtClean="0"/>
              <a:t>When Mormons tried to vote in state elections a month later a large brawl ensued in the county seat of Gallatin</a:t>
            </a:r>
          </a:p>
          <a:p>
            <a:r>
              <a:rPr lang="en-US" dirty="0" smtClean="0"/>
              <a:t>A Missouri state house candidate swore out an affidavit that Smith had led an army of about 500 men into the county “whose movements and conduct are of a highly insurrectionary and unlawful character”</a:t>
            </a:r>
          </a:p>
          <a:p>
            <a:r>
              <a:rPr lang="en-US" dirty="0" smtClean="0"/>
              <a:t>A circuit court judge swore out a warrant for Smith’s arrest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“Mormon War” 1838</a:t>
            </a:r>
            <a:endParaRPr lang="en-US" dirty="0"/>
          </a:p>
        </p:txBody>
      </p:sp>
      <p:sp>
        <p:nvSpPr>
          <p:cNvPr id="4" name="Content Placeholder 3"/>
          <p:cNvSpPr>
            <a:spLocks noGrp="1"/>
          </p:cNvSpPr>
          <p:nvPr>
            <p:ph sz="half" idx="2"/>
          </p:nvPr>
        </p:nvSpPr>
        <p:spPr>
          <a:xfrm>
            <a:off x="2667000" y="1200151"/>
            <a:ext cx="6019800" cy="3394472"/>
          </a:xfrm>
        </p:spPr>
        <p:txBody>
          <a:bodyPr>
            <a:normAutofit lnSpcReduction="10000"/>
          </a:bodyPr>
          <a:lstStyle/>
          <a:p>
            <a:r>
              <a:rPr lang="en-US" dirty="0" smtClean="0"/>
              <a:t>Missouri Executive Order #44 issued by Governor Lilburn Boggs October 27, 1838:</a:t>
            </a:r>
          </a:p>
          <a:p>
            <a:r>
              <a:rPr lang="en-US" dirty="0" smtClean="0"/>
              <a:t>… The Mormons must be treated as enemies, and must be exterminated or driven from the state if necessary for the public peace--their outrages are beyond all description …”</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81000" y="1200150"/>
            <a:ext cx="2136171"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“Mormon War” 1838</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On October 30, 1838 the Missouri militia killed 17 Mormons and wounded 13 in the </a:t>
            </a:r>
            <a:r>
              <a:rPr lang="en-US" i="1" dirty="0" smtClean="0"/>
              <a:t>Haun’s Mill Massacre</a:t>
            </a:r>
          </a:p>
          <a:p>
            <a:r>
              <a:rPr lang="en-US" dirty="0" smtClean="0"/>
              <a:t>The next day Far West was besieged by the state militia, Smith and other leaders captured, and Smith sentenced to death for treason the following day</a:t>
            </a:r>
          </a:p>
          <a:p>
            <a:r>
              <a:rPr lang="en-US" dirty="0" smtClean="0"/>
              <a:t>The Missouri militia general given the execution order refused to carry it out</a:t>
            </a:r>
          </a:p>
          <a:p>
            <a:r>
              <a:rPr lang="en-US" dirty="0" smtClean="0"/>
              <a:t>Smith and the other Mormon leaders left Missouri in the spring of 1839</a:t>
            </a:r>
          </a:p>
          <a:p>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457200" y="1428750"/>
            <a:ext cx="3863493" cy="2651760"/>
          </a:xfrm>
          <a:prstGeom prst="rect">
            <a:avLst/>
          </a:prstGeom>
          <a:noFill/>
          <a:ln w="9525">
            <a:noFill/>
            <a:miter lim="800000"/>
            <a:headEnd/>
            <a:tailEnd/>
          </a:ln>
        </p:spPr>
      </p:pic>
      <p:sp>
        <p:nvSpPr>
          <p:cNvPr id="6" name="TextBox 5"/>
          <p:cNvSpPr txBox="1"/>
          <p:nvPr/>
        </p:nvSpPr>
        <p:spPr>
          <a:xfrm>
            <a:off x="457200" y="4171950"/>
            <a:ext cx="3869457" cy="584775"/>
          </a:xfrm>
          <a:prstGeom prst="rect">
            <a:avLst/>
          </a:prstGeom>
          <a:noFill/>
        </p:spPr>
        <p:txBody>
          <a:bodyPr wrap="square" rtlCol="0">
            <a:spAutoFit/>
          </a:bodyPr>
          <a:lstStyle/>
          <a:p>
            <a:r>
              <a:rPr lang="en-US" sz="1600" dirty="0" smtClean="0"/>
              <a:t>Smith was held for four months in the</a:t>
            </a:r>
          </a:p>
          <a:p>
            <a:r>
              <a:rPr lang="en-US" sz="1600" dirty="0" smtClean="0"/>
              <a:t>Liberty, Missouri jail on charges of treason</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Nauvoo, IL 1839-1844</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According to Smith the name he gave the new city was Hebrew for “beautiful place”</a:t>
            </a:r>
          </a:p>
          <a:p>
            <a:r>
              <a:rPr lang="en-US" dirty="0" smtClean="0"/>
              <a:t>Starting from </a:t>
            </a:r>
            <a:r>
              <a:rPr lang="en-US" dirty="0" smtClean="0"/>
              <a:t>tents </a:t>
            </a:r>
            <a:r>
              <a:rPr lang="en-US" dirty="0" smtClean="0"/>
              <a:t>and lean-tos after the flight from Missouri, Nauvoo, at 12,000, became the second largest city in the state, behind Chicago</a:t>
            </a:r>
          </a:p>
          <a:p>
            <a:r>
              <a:rPr lang="en-US" dirty="0" smtClean="0"/>
              <a:t>At first the Mormons were welcomed and left in relative peace</a:t>
            </a:r>
          </a:p>
          <a:p>
            <a:r>
              <a:rPr lang="en-US" dirty="0" smtClean="0"/>
              <a:t>Smith ran </a:t>
            </a:r>
            <a:r>
              <a:rPr lang="en-US" dirty="0" smtClean="0"/>
              <a:t>as </a:t>
            </a:r>
            <a:r>
              <a:rPr lang="en-US" dirty="0" smtClean="0"/>
              <a:t>an independent candidate for US president in 1844</a:t>
            </a:r>
          </a:p>
          <a:p>
            <a:r>
              <a:rPr lang="en-US" dirty="0" smtClean="0"/>
              <a:t>Problems developed between Smith and William Law, Smith’s second counselor in the church’s First Presidency</a:t>
            </a:r>
          </a:p>
          <a:p>
            <a:r>
              <a:rPr lang="en-US" dirty="0" smtClean="0"/>
              <a:t>Part of the friction was that the two became economic rivals in Nauvoo, but Mormon polygamy started at this time, and Law was fiercely opposed to it.  There is also evidence that Smith wanted to marry Law’s wife.</a:t>
            </a:r>
          </a:p>
          <a:p>
            <a:r>
              <a:rPr lang="en-US" dirty="0" smtClean="0"/>
              <a:t>On April 7, 1844 Smith revealed the new doctrine of polytheism</a:t>
            </a:r>
          </a:p>
          <a:p>
            <a:r>
              <a:rPr lang="en-US" dirty="0" smtClean="0"/>
              <a:t>On May 12, 1844 the RLDS Church was formed, with Law as its leader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Nauvoo Legion</a:t>
            </a:r>
            <a:endParaRPr lang="en-US" dirty="0"/>
          </a:p>
        </p:txBody>
      </p:sp>
      <p:sp>
        <p:nvSpPr>
          <p:cNvPr id="4" name="Content Placeholder 3"/>
          <p:cNvSpPr>
            <a:spLocks noGrp="1"/>
          </p:cNvSpPr>
          <p:nvPr>
            <p:ph sz="half" idx="2"/>
          </p:nvPr>
        </p:nvSpPr>
        <p:spPr>
          <a:xfrm>
            <a:off x="3048000" y="1200151"/>
            <a:ext cx="5638800" cy="3394472"/>
          </a:xfrm>
        </p:spPr>
        <p:txBody>
          <a:bodyPr>
            <a:normAutofit fontScale="62500" lnSpcReduction="20000"/>
          </a:bodyPr>
          <a:lstStyle/>
          <a:p>
            <a:r>
              <a:rPr lang="en-US" dirty="0" smtClean="0"/>
              <a:t>Smith had the Mormon Council of Fifty anoint him King, Priest, and Ruler of Israel on Earth</a:t>
            </a:r>
          </a:p>
          <a:p>
            <a:r>
              <a:rPr lang="en-US" dirty="0" smtClean="0"/>
              <a:t>He had organized, partly at state expense, the cannon-equipped Nauvoo Legion, of which he was lieutenant general (see portrait at left, the only one during his lifetime)</a:t>
            </a:r>
          </a:p>
          <a:p>
            <a:r>
              <a:rPr lang="en-US" dirty="0" smtClean="0"/>
              <a:t>The Legion outgunned (rifles vs. muskets) the rest of the state militia and was 40% the size of the US Army at the time</a:t>
            </a:r>
          </a:p>
          <a:p>
            <a:r>
              <a:rPr lang="en-US" dirty="0" smtClean="0"/>
              <a:t>Smith sent ambassadors to England, France, Russia, and the then-independent Republic of Texas</a:t>
            </a:r>
          </a:p>
          <a:p>
            <a:r>
              <a:rPr lang="en-US" dirty="0" smtClean="0"/>
              <a:t>For these and other political and economic reasons, the surrounding populace were alarmed about the Mormons</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1200150"/>
            <a:ext cx="2387794"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Carthage, IL June 1844</a:t>
            </a:r>
            <a:endParaRPr lang="en-US" dirty="0"/>
          </a:p>
        </p:txBody>
      </p:sp>
      <p:sp>
        <p:nvSpPr>
          <p:cNvPr id="4" name="Content Placeholder 3"/>
          <p:cNvSpPr>
            <a:spLocks noGrp="1"/>
          </p:cNvSpPr>
          <p:nvPr>
            <p:ph sz="half" idx="2"/>
          </p:nvPr>
        </p:nvSpPr>
        <p:spPr>
          <a:xfrm>
            <a:off x="1905000" y="1200151"/>
            <a:ext cx="6781800" cy="3394472"/>
          </a:xfrm>
        </p:spPr>
        <p:txBody>
          <a:bodyPr>
            <a:normAutofit fontScale="70000" lnSpcReduction="20000"/>
          </a:bodyPr>
          <a:lstStyle/>
          <a:p>
            <a:r>
              <a:rPr lang="en-US" dirty="0" smtClean="0"/>
              <a:t>On June 7, 1844 the first and only edition of the </a:t>
            </a:r>
            <a:r>
              <a:rPr lang="en-US" i="1" dirty="0" smtClean="0"/>
              <a:t>Nauvoo Expositor</a:t>
            </a:r>
            <a:r>
              <a:rPr lang="en-US" dirty="0" smtClean="0"/>
              <a:t> newspaper criticized Smith, published his secret revelation on plural marriage (polygamy), and called for reform of the church</a:t>
            </a:r>
          </a:p>
          <a:p>
            <a:r>
              <a:rPr lang="en-US" dirty="0" smtClean="0"/>
              <a:t>Smith had the </a:t>
            </a:r>
            <a:r>
              <a:rPr lang="en-US" i="1" dirty="0" smtClean="0"/>
              <a:t>Expositor’s</a:t>
            </a:r>
            <a:r>
              <a:rPr lang="en-US" dirty="0" smtClean="0"/>
              <a:t> printing press destroyed and on June 17</a:t>
            </a:r>
            <a:r>
              <a:rPr lang="en-US" baseline="30000" dirty="0" smtClean="0"/>
              <a:t>th</a:t>
            </a:r>
            <a:r>
              <a:rPr lang="en-US" dirty="0" smtClean="0"/>
              <a:t> mobilized the Legion and declared martial law</a:t>
            </a:r>
          </a:p>
          <a:p>
            <a:r>
              <a:rPr lang="en-US" dirty="0" smtClean="0"/>
              <a:t>Illinois Governor Thomas Ford mobilized the state militia and ordered Smith to surrender</a:t>
            </a:r>
          </a:p>
          <a:p>
            <a:r>
              <a:rPr lang="en-US" dirty="0" smtClean="0"/>
              <a:t>Smith was placed in the Carthage, IL, jail with the anti-Mormon Carthage Grays militia company as guards</a:t>
            </a:r>
          </a:p>
          <a:p>
            <a:r>
              <a:rPr lang="en-US" dirty="0" smtClean="0"/>
              <a:t>In the late afternoon of June 27</a:t>
            </a:r>
            <a:r>
              <a:rPr lang="en-US" baseline="30000" dirty="0" smtClean="0"/>
              <a:t>th</a:t>
            </a:r>
            <a:r>
              <a:rPr lang="en-US" dirty="0" smtClean="0"/>
              <a:t> the Grays fired pre-loaded blanks at the mob that stormed the jail and killed Smith</a:t>
            </a:r>
            <a:endParaRPr lang="en-US" dirty="0"/>
          </a:p>
        </p:txBody>
      </p:sp>
      <p:pic>
        <p:nvPicPr>
          <p:cNvPr id="3075" name="Picture 3"/>
          <p:cNvPicPr>
            <a:picLocks noGrp="1" noChangeAspect="1" noChangeArrowheads="1"/>
          </p:cNvPicPr>
          <p:nvPr>
            <p:ph sz="half" idx="1"/>
          </p:nvPr>
        </p:nvPicPr>
        <p:blipFill>
          <a:blip r:embed="rId3" cstate="print"/>
          <a:srcRect/>
          <a:stretch>
            <a:fillRect/>
          </a:stretch>
        </p:blipFill>
        <p:spPr bwMode="auto">
          <a:xfrm>
            <a:off x="381000" y="3028950"/>
            <a:ext cx="1371600" cy="180975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381001" y="742950"/>
            <a:ext cx="1374439" cy="2011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914400" y="590550"/>
            <a:ext cx="7315211"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to Utah</a:t>
            </a:r>
            <a:endParaRPr lang="en-US" dirty="0"/>
          </a:p>
        </p:txBody>
      </p:sp>
      <p:sp>
        <p:nvSpPr>
          <p:cNvPr id="4" name="Content Placeholder 3"/>
          <p:cNvSpPr>
            <a:spLocks noGrp="1"/>
          </p:cNvSpPr>
          <p:nvPr>
            <p:ph sz="half" idx="2"/>
          </p:nvPr>
        </p:nvSpPr>
        <p:spPr>
          <a:xfrm>
            <a:off x="2819400" y="1200151"/>
            <a:ext cx="5867400" cy="3394472"/>
          </a:xfrm>
        </p:spPr>
        <p:txBody>
          <a:bodyPr>
            <a:noAutofit/>
          </a:bodyPr>
          <a:lstStyle/>
          <a:p>
            <a:r>
              <a:rPr lang="en-US" sz="1570" dirty="0" smtClean="0"/>
              <a:t>Brigham Young was born June 1, 1801, in Whitingham, VT</a:t>
            </a:r>
          </a:p>
          <a:p>
            <a:r>
              <a:rPr lang="en-US" sz="1570" dirty="0" smtClean="0"/>
              <a:t>At the time a Methodist, Young joined the then Church of Christ in 1832 after reading the Book of Mormon</a:t>
            </a:r>
          </a:p>
          <a:p>
            <a:r>
              <a:rPr lang="en-US" sz="1570" dirty="0" smtClean="0"/>
              <a:t>While Smith was in jail for treason in </a:t>
            </a:r>
            <a:r>
              <a:rPr lang="en-US" sz="1570" dirty="0" smtClean="0"/>
              <a:t>Liberty, </a:t>
            </a:r>
            <a:r>
              <a:rPr lang="en-US" sz="1570" dirty="0" smtClean="0"/>
              <a:t>it was Young who led the Mormons from Missouri to Illinois</a:t>
            </a:r>
          </a:p>
          <a:p>
            <a:r>
              <a:rPr lang="en-US" sz="1570" dirty="0" smtClean="0"/>
              <a:t>After Smith’s death, Young won the ensuing power struggle for leadership of the church and organized the vast Mormon migration to the Utah </a:t>
            </a:r>
            <a:r>
              <a:rPr lang="en-US" sz="1570" dirty="0" smtClean="0"/>
              <a:t>Territory, </a:t>
            </a:r>
            <a:r>
              <a:rPr lang="en-US" sz="1570" dirty="0" smtClean="0"/>
              <a:t>with settlement beginning in 1847</a:t>
            </a:r>
          </a:p>
          <a:p>
            <a:r>
              <a:rPr lang="en-US" sz="1570" dirty="0" smtClean="0"/>
              <a:t>Young served the longest as president of the LDS church, 29 years</a:t>
            </a:r>
          </a:p>
          <a:p>
            <a:r>
              <a:rPr lang="en-US" sz="1570" dirty="0" smtClean="0"/>
              <a:t>After having experienced first-hand the problems Mormons had when living close to other Americans, Young wanted the church to thrive in the isolation of the Utah Territory</a:t>
            </a:r>
            <a:endParaRPr lang="en-US" sz="157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1200150"/>
            <a:ext cx="2137669"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“Utah War” 1857-1858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Although the Mormon settlement of Utah began during the Mexican War, the 1848 Treaty of Guadalupe-Hidalgo gave the land to the United States</a:t>
            </a:r>
          </a:p>
          <a:p>
            <a:r>
              <a:rPr lang="en-US" dirty="0" smtClean="0"/>
              <a:t>The Compromise of 1850 created the Utah Territory, with Brigham Young as its first governor</a:t>
            </a:r>
          </a:p>
          <a:p>
            <a:r>
              <a:rPr lang="en-US" dirty="0" smtClean="0"/>
              <a:t>From 1851 to 1857 a number of territorial officials resigned their offices and left for the East, convincing President James Buchanan that the Mormons were going to rebel against US authority</a:t>
            </a:r>
          </a:p>
          <a:p>
            <a:r>
              <a:rPr lang="en-US" dirty="0" smtClean="0"/>
              <a:t>Buchanan sent the largest peacetime Army contingent in the history of the US to that time (2,500 men) to install Young’s replacement as governor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“Utah War” 1857-1858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Based on their previous experience with American troops, Young feared the worst and mobilized the Nauvoo Legion to delay and harass the US troops</a:t>
            </a:r>
          </a:p>
          <a:p>
            <a:r>
              <a:rPr lang="en-US" dirty="0" smtClean="0"/>
              <a:t>In the end, there were no battles between the Mormons and the Army, and the new governor took his seat peacefully</a:t>
            </a:r>
          </a:p>
          <a:p>
            <a:r>
              <a:rPr lang="en-US" dirty="0" smtClean="0"/>
              <a:t>The main casualties were 120 adults and older children of the civilian </a:t>
            </a:r>
            <a:r>
              <a:rPr lang="en-US" dirty="0" err="1" smtClean="0"/>
              <a:t>Fancher</a:t>
            </a:r>
            <a:r>
              <a:rPr lang="en-US" dirty="0" smtClean="0"/>
              <a:t> wagon train on its way to California.  They were murdered September 11, </a:t>
            </a:r>
            <a:r>
              <a:rPr lang="en-US" dirty="0" smtClean="0"/>
              <a:t>1857 </a:t>
            </a:r>
            <a:r>
              <a:rPr lang="en-US" dirty="0" smtClean="0"/>
              <a:t>by Mormon members of the Utah Territorial militia in what became </a:t>
            </a:r>
            <a:r>
              <a:rPr lang="en-US" dirty="0" smtClean="0"/>
              <a:t>known </a:t>
            </a:r>
            <a:r>
              <a:rPr lang="en-US" dirty="0" smtClean="0"/>
              <a:t>as the Mountain Meadows Massacre</a:t>
            </a:r>
          </a:p>
          <a:p>
            <a:r>
              <a:rPr lang="en-US" dirty="0" smtClean="0"/>
              <a:t>It is still debated whether Brigham Young had any role in the Massacre, but he probably did afterwards in concealing Mormon involvement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Beginning in 1850 Utah tried to become a state.  Polygamy was one of the main reasons it failed for 46 years</a:t>
            </a:r>
          </a:p>
          <a:p>
            <a:r>
              <a:rPr lang="en-US" dirty="0" smtClean="0"/>
              <a:t>Polygamy was practiced in secret in Nauvoo and then openly in Utah from 1852 on</a:t>
            </a:r>
          </a:p>
          <a:p>
            <a:r>
              <a:rPr lang="en-US" dirty="0" smtClean="0"/>
              <a:t>Congress passed the Morrill Anti-Bigamy Act in 1862, but with local enforcement, so it didn’t matter in Utah; Young was even indicted on charges of adultery in 1872, but the Supreme Court dismissed the charge on a technicality</a:t>
            </a:r>
          </a:p>
          <a:p>
            <a:r>
              <a:rPr lang="en-US" dirty="0" smtClean="0"/>
              <a:t>Congress passed the Poland Act in 1874 with enforcement by national judges.  The church used First Presidency secretary George Reynolds, who had two wives, as a test defendant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Polygamy</a:t>
            </a:r>
            <a:endParaRPr lang="en-US" dirty="0"/>
          </a:p>
        </p:txBody>
      </p:sp>
      <p:sp>
        <p:nvSpPr>
          <p:cNvPr id="3" name="Content Placeholder 2"/>
          <p:cNvSpPr>
            <a:spLocks noGrp="1"/>
          </p:cNvSpPr>
          <p:nvPr>
            <p:ph idx="1"/>
          </p:nvPr>
        </p:nvSpPr>
        <p:spPr/>
        <p:txBody>
          <a:bodyPr>
            <a:noAutofit/>
          </a:bodyPr>
          <a:lstStyle/>
          <a:p>
            <a:r>
              <a:rPr lang="en-US" sz="2000" i="1" dirty="0" smtClean="0"/>
              <a:t>United States vs. Reynolds</a:t>
            </a:r>
            <a:r>
              <a:rPr lang="en-US" sz="2000" dirty="0" smtClean="0"/>
              <a:t> was decided in 1879 by a unanimous Supreme Court, which said polygamy was “odious … and while laws … cannot interfere with mere religious belief and opinions, they may with practices”</a:t>
            </a:r>
          </a:p>
          <a:p>
            <a:r>
              <a:rPr lang="en-US" sz="2000" dirty="0" smtClean="0"/>
              <a:t>In 1882 Congress passed the Edmunds Act, making unlawful cohabitation criminal</a:t>
            </a:r>
          </a:p>
          <a:p>
            <a:r>
              <a:rPr lang="en-US" sz="2000" dirty="0" smtClean="0"/>
              <a:t>In 1886 Mormon president John Taylor said he had received a revelation confirming polygamy, that “it is everlasting and those who will enter into glory must obey the conditions thereof, even so amen.”  Later that year the 78 year old Taylor, who had been with Smith and wounded in the Carthage jail, married a 26 year old additional plural wife.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Polygamy No More (?)</a:t>
            </a:r>
            <a:endParaRPr lang="en-US" dirty="0"/>
          </a:p>
        </p:txBody>
      </p:sp>
      <p:sp>
        <p:nvSpPr>
          <p:cNvPr id="4" name="Content Placeholder 3"/>
          <p:cNvSpPr>
            <a:spLocks noGrp="1"/>
          </p:cNvSpPr>
          <p:nvPr>
            <p:ph sz="half" idx="2"/>
          </p:nvPr>
        </p:nvSpPr>
        <p:spPr>
          <a:xfrm>
            <a:off x="2514600" y="1200151"/>
            <a:ext cx="6172200" cy="3394472"/>
          </a:xfrm>
        </p:spPr>
        <p:txBody>
          <a:bodyPr>
            <a:normAutofit fontScale="70000" lnSpcReduction="20000"/>
          </a:bodyPr>
          <a:lstStyle/>
          <a:p>
            <a:r>
              <a:rPr lang="en-US" dirty="0" smtClean="0"/>
              <a:t>In 1887 Congress passed the Edmunds-Tucker Act, which dissolved the Mormon church corporation, putting its properties and funds into receivership</a:t>
            </a:r>
          </a:p>
          <a:p>
            <a:r>
              <a:rPr lang="en-US" dirty="0" smtClean="0"/>
              <a:t>On October 6, 1890, with the church’s property being taken away and its leaders hiding in fear of polygamy prosecution, Mormon president Wilford Woodruff announced that the church was not teaching or sanctioning polygamy (D&amp;C OD1)</a:t>
            </a:r>
          </a:p>
          <a:p>
            <a:r>
              <a:rPr lang="en-US" dirty="0" smtClean="0"/>
              <a:t>Polygamy continued in secret for at least another 17 years and still continues among certain Mormon groups not officially affiliated with the LDS church.  FLDS president Warren </a:t>
            </a:r>
            <a:r>
              <a:rPr lang="en-US" dirty="0" err="1" smtClean="0"/>
              <a:t>Jeffs</a:t>
            </a:r>
            <a:r>
              <a:rPr lang="en-US" dirty="0" smtClean="0"/>
              <a:t> (left) was on the FBI Ten Most Wanted List in 2006</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04800" y="1200150"/>
            <a:ext cx="2057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Polygamy: A Case in Point</a:t>
            </a:r>
            <a:endParaRPr lang="en-US" dirty="0"/>
          </a:p>
        </p:txBody>
      </p:sp>
      <p:sp>
        <p:nvSpPr>
          <p:cNvPr id="4" name="Content Placeholder 3"/>
          <p:cNvSpPr>
            <a:spLocks noGrp="1"/>
          </p:cNvSpPr>
          <p:nvPr>
            <p:ph sz="half" idx="2"/>
          </p:nvPr>
        </p:nvSpPr>
        <p:spPr>
          <a:xfrm>
            <a:off x="2590800" y="1200151"/>
            <a:ext cx="6096000" cy="3394472"/>
          </a:xfrm>
        </p:spPr>
        <p:txBody>
          <a:bodyPr>
            <a:noAutofit/>
          </a:bodyPr>
          <a:lstStyle/>
          <a:p>
            <a:r>
              <a:rPr lang="en-US" sz="1450" dirty="0" smtClean="0"/>
              <a:t>Parley Pratt became a Disciple of Christ under the preaching of Sidney Rigdon</a:t>
            </a:r>
          </a:p>
          <a:p>
            <a:r>
              <a:rPr lang="en-US" sz="1450" dirty="0" smtClean="0"/>
              <a:t>Later on, he was one of the Mormon missionaries who converted Rigdon</a:t>
            </a:r>
          </a:p>
          <a:p>
            <a:r>
              <a:rPr lang="en-US" sz="1450" dirty="0" smtClean="0"/>
              <a:t>Pratt was an original member of the Mormon Quorum of the Twelve Apostles</a:t>
            </a:r>
          </a:p>
          <a:p>
            <a:r>
              <a:rPr lang="en-US" sz="1450" dirty="0" smtClean="0"/>
              <a:t>After leading one of the pioneer trains to Utah in the Mormon migration, he was transferred to San Francisco to lead the Pacific mission of the LDS church</a:t>
            </a:r>
          </a:p>
          <a:p>
            <a:r>
              <a:rPr lang="en-US" sz="1450" dirty="0" smtClean="0"/>
              <a:t>While there he met and married Eleanor McLean, his twelfth plural wife</a:t>
            </a:r>
          </a:p>
          <a:p>
            <a:r>
              <a:rPr lang="en-US" sz="1450" dirty="0" smtClean="0"/>
              <a:t>Eighteen months later he was fatally shot and stabbed on an Arkansas farm by Eleanor’s legal husband, who had tracked him across the country (in the days before transcontinental railroads) and unsuccessfully prosecuted him</a:t>
            </a:r>
          </a:p>
          <a:p>
            <a:r>
              <a:rPr lang="en-US" sz="1450" dirty="0" smtClean="0"/>
              <a:t>Bonus Question: name one of Parley Pratt’s great-great grandsons</a:t>
            </a:r>
            <a:endParaRPr lang="en-US" sz="145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81000" y="1504950"/>
            <a:ext cx="203703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Discrimination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Mormon males typically enter the first level of the priesthood at age twelve, and much of the earthly and eternal aspects of the religion are closed to males who are not priests, including godhood</a:t>
            </a:r>
          </a:p>
          <a:p>
            <a:r>
              <a:rPr lang="en-US" dirty="0" smtClean="0"/>
              <a:t>From the Book of Mormon on, the LDS church had prohibited someone with any black African blood from entering the priesthood because they are cursed by God</a:t>
            </a:r>
          </a:p>
          <a:p>
            <a:r>
              <a:rPr lang="en-US" dirty="0" smtClean="0"/>
              <a:t>Although a few verses have been rewritten to soften this stance, the main change came on June 8, 1978, five months before the opening of a Mormon temple in racially mixed Brazil</a:t>
            </a:r>
          </a:p>
          <a:p>
            <a:r>
              <a:rPr lang="en-US" dirty="0" smtClean="0"/>
              <a:t>Note that this revelation was preceded by much discussion among the Mormon leadership and that there was at least one draft revelation circulated among the leadership</a:t>
            </a:r>
          </a:p>
          <a:p>
            <a:r>
              <a:rPr lang="en-US" dirty="0" smtClean="0"/>
              <a:t>This revelation was added to Mormon scripture (D&amp;C OD2) in 1981, only the second such declaration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half" idx="2"/>
          </p:nvPr>
        </p:nvSpPr>
        <p:spPr>
          <a:xfrm>
            <a:off x="3352800" y="1200151"/>
            <a:ext cx="5334000" cy="3394472"/>
          </a:xfrm>
        </p:spPr>
        <p:txBody>
          <a:bodyPr>
            <a:normAutofit fontScale="62500" lnSpcReduction="20000"/>
          </a:bodyPr>
          <a:lstStyle/>
          <a:p>
            <a:r>
              <a:rPr lang="en-US" dirty="0" smtClean="0"/>
              <a:t>Much of this presentation has been about Joseph Smith because in many ways, he IS Mormonism</a:t>
            </a:r>
          </a:p>
          <a:p>
            <a:r>
              <a:rPr lang="en-US" dirty="0" smtClean="0"/>
              <a:t>The </a:t>
            </a:r>
            <a:r>
              <a:rPr lang="en-US" i="1" dirty="0" smtClean="0"/>
              <a:t>Book of Mormon, Pearl of Great Price, </a:t>
            </a:r>
            <a:r>
              <a:rPr lang="en-US" dirty="0" smtClean="0"/>
              <a:t>and</a:t>
            </a:r>
            <a:r>
              <a:rPr lang="en-US" i="1" dirty="0" smtClean="0"/>
              <a:t> Doctrine &amp; Covenants </a:t>
            </a:r>
            <a:r>
              <a:rPr lang="en-US" dirty="0" smtClean="0"/>
              <a:t>were written by Smith (all of the first two and 135 of the 140 parts of </a:t>
            </a:r>
            <a:r>
              <a:rPr lang="en-US" i="1" dirty="0" smtClean="0"/>
              <a:t>Doctrines &amp; Covenants</a:t>
            </a:r>
            <a:r>
              <a:rPr lang="en-US" dirty="0" smtClean="0"/>
              <a:t>)</a:t>
            </a:r>
          </a:p>
          <a:p>
            <a:r>
              <a:rPr lang="en-US" dirty="0" smtClean="0"/>
              <a:t>Smith is therefore responsible for Mormon teachings and practices, with only some tweaking by later Mormon leaders</a:t>
            </a:r>
          </a:p>
          <a:p>
            <a:r>
              <a:rPr lang="en-US" dirty="0" smtClean="0"/>
              <a:t>Over the next four Sundays we will learn about these teachings and practices to better enable you to witness to Mormons</a:t>
            </a:r>
            <a:endParaRPr lang="en-US" dirty="0"/>
          </a:p>
        </p:txBody>
      </p:sp>
      <p:pic>
        <p:nvPicPr>
          <p:cNvPr id="5" name="Content Placeholder 4"/>
          <p:cNvPicPr>
            <a:picLocks noGrp="1" noChangeAspect="1" noChangeArrowheads="1"/>
          </p:cNvPicPr>
          <p:nvPr>
            <p:ph sz="half" idx="1"/>
          </p:nvPr>
        </p:nvPicPr>
        <p:blipFill>
          <a:blip r:embed="rId2" cstate="print"/>
          <a:stretch>
            <a:fillRect/>
          </a:stretch>
        </p:blipFill>
        <p:spPr bwMode="auto">
          <a:xfrm>
            <a:off x="457200" y="1047750"/>
            <a:ext cx="2731324"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Palmyra, New York 1820</a:t>
            </a:r>
            <a:endParaRPr lang="en-US" dirty="0"/>
          </a:p>
        </p:txBody>
      </p:sp>
      <p:sp>
        <p:nvSpPr>
          <p:cNvPr id="6" name="Content Placeholder 5"/>
          <p:cNvSpPr>
            <a:spLocks noGrp="1"/>
          </p:cNvSpPr>
          <p:nvPr>
            <p:ph sz="half" idx="2"/>
          </p:nvPr>
        </p:nvSpPr>
        <p:spPr>
          <a:xfrm>
            <a:off x="3505200" y="1200151"/>
            <a:ext cx="5181600" cy="3394472"/>
          </a:xfrm>
        </p:spPr>
        <p:txBody>
          <a:bodyPr>
            <a:normAutofit fontScale="77500" lnSpcReduction="20000"/>
          </a:bodyPr>
          <a:lstStyle/>
          <a:p>
            <a:r>
              <a:rPr lang="en-US" dirty="0" smtClean="0"/>
              <a:t>Joseph Smith, Jr. was born in Sharon, VT December 23, 1805</a:t>
            </a:r>
          </a:p>
          <a:p>
            <a:r>
              <a:rPr lang="en-US" dirty="0" smtClean="0"/>
              <a:t>He moved with his family to Palmyra, NY in 1816</a:t>
            </a:r>
          </a:p>
          <a:p>
            <a:r>
              <a:rPr lang="en-US" dirty="0" smtClean="0"/>
              <a:t>In 1819 there were extensive revivals in that region of NY during the Second Great Awakening</a:t>
            </a:r>
          </a:p>
          <a:p>
            <a:r>
              <a:rPr lang="en-US" dirty="0" smtClean="0"/>
              <a:t>Motivated by (Bible reading/a revival) in the spring of 1820 Smith during a walk in the woods prayed to God about which church to join</a:t>
            </a:r>
            <a:endParaRPr lang="en-US" dirty="0"/>
          </a:p>
        </p:txBody>
      </p:sp>
      <p:pic>
        <p:nvPicPr>
          <p:cNvPr id="2" name="Picture 2"/>
          <p:cNvPicPr>
            <a:picLocks noGrp="1" noChangeAspect="1" noChangeArrowheads="1"/>
          </p:cNvPicPr>
          <p:nvPr>
            <p:ph sz="half" idx="1"/>
          </p:nvPr>
        </p:nvPicPr>
        <p:blipFill>
          <a:blip r:embed="rId2" cstate="print"/>
          <a:srcRect/>
          <a:stretch>
            <a:fillRect/>
          </a:stretch>
        </p:blipFill>
        <p:spPr bwMode="auto">
          <a:xfrm>
            <a:off x="457196" y="1123950"/>
            <a:ext cx="2731324"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Palmyra, NY 1820-1823</a:t>
            </a:r>
            <a:endParaRPr lang="en-US" dirty="0"/>
          </a:p>
        </p:txBody>
      </p:sp>
      <p:sp>
        <p:nvSpPr>
          <p:cNvPr id="6" name="Content Placeholder 5"/>
          <p:cNvSpPr>
            <a:spLocks noGrp="1"/>
          </p:cNvSpPr>
          <p:nvPr>
            <p:ph idx="1"/>
          </p:nvPr>
        </p:nvSpPr>
        <p:spPr/>
        <p:txBody>
          <a:bodyPr>
            <a:normAutofit fontScale="25000" lnSpcReduction="20000"/>
          </a:bodyPr>
          <a:lstStyle/>
          <a:p>
            <a:r>
              <a:rPr lang="en-US" sz="7200" dirty="0" smtClean="0"/>
              <a:t>In response to his prayer, Smith received a vision in which (Christ/the Father and Christ) (told him what he already knew/revealed to him) that all churches were wrong</a:t>
            </a:r>
          </a:p>
          <a:p>
            <a:r>
              <a:rPr lang="en-US" sz="7200" dirty="0" smtClean="0"/>
              <a:t>“The Personage who addressed me said that all their creeds were an abomination in his sight.”</a:t>
            </a:r>
          </a:p>
          <a:p>
            <a:r>
              <a:rPr lang="en-US" sz="7200" dirty="0" smtClean="0"/>
              <a:t>In spite of this vision Smith “fell into many foolish errors, and displayed the weakness of youth, and the foibles of human nature”</a:t>
            </a:r>
          </a:p>
          <a:p>
            <a:r>
              <a:rPr lang="en-US" sz="7200" dirty="0" smtClean="0"/>
              <a:t>He engaged in ritual magic, treasure hunting using divining rods, and other occult practices</a:t>
            </a:r>
          </a:p>
          <a:p>
            <a:r>
              <a:rPr lang="en-US" sz="7200" dirty="0" smtClean="0"/>
              <a:t>On September 21, 1823 after Smith prayed for forgiveness and for a manifestation, he was visited four times within 24 </a:t>
            </a:r>
            <a:r>
              <a:rPr lang="en-US" sz="7200" dirty="0" smtClean="0"/>
              <a:t>hours, </a:t>
            </a:r>
            <a:r>
              <a:rPr lang="en-US" sz="7200" dirty="0" smtClean="0"/>
              <a:t>and annually the next four </a:t>
            </a:r>
            <a:r>
              <a:rPr lang="en-US" sz="7200" dirty="0" smtClean="0"/>
              <a:t>years, </a:t>
            </a:r>
            <a:r>
              <a:rPr lang="en-US" sz="7200" dirty="0" smtClean="0"/>
              <a:t>by the angel Moroni</a:t>
            </a:r>
          </a:p>
          <a:p>
            <a:r>
              <a:rPr lang="en-US" sz="7200" dirty="0" smtClean="0"/>
              <a:t>Moroni said “there was a book deposited, written on gold plates, giving an account of the former inhabitants of [America], and the source from whence they sprang”</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Full-scale model of the Golden Plates based on Joseph Smith's description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90600" y="1428750"/>
            <a:ext cx="7085404" cy="3383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Palmyra, NY/Harmony, PA 1823-1827</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Moroni informed Smith that (1) he was not yet spiritually mature enough to take custody of the golden plates and (2) when he was permitted to retrieve the plates he must not, under penalty of destruction, reveal them to anyone other than as instructed</a:t>
            </a:r>
          </a:p>
          <a:p>
            <a:r>
              <a:rPr lang="en-US" dirty="0" smtClean="0"/>
              <a:t>He was tried for disorderly conduct in Chenango, NY in 1826 for pretending to find buried treasure</a:t>
            </a:r>
          </a:p>
          <a:p>
            <a:r>
              <a:rPr lang="en-US" dirty="0" smtClean="0"/>
              <a:t>While boarding as a farmhand at the house of Isaac Hale in Harmony, PA, Smith met Emma Hale</a:t>
            </a:r>
          </a:p>
          <a:p>
            <a:r>
              <a:rPr lang="en-US" dirty="0" smtClean="0"/>
              <a:t>When her father objected to a marriage on the grounds that Smith could not support Emma except by digging for buried treasure, the couple eloped on January 18, 1827 and began living with Smith’s parents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Palmyra/Fayette, NY 1827-1830</a:t>
            </a:r>
            <a:endParaRPr lang="en-US" dirty="0"/>
          </a:p>
        </p:txBody>
      </p:sp>
      <p:sp>
        <p:nvSpPr>
          <p:cNvPr id="7" name="Content Placeholder 6"/>
          <p:cNvSpPr>
            <a:spLocks noGrp="1"/>
          </p:cNvSpPr>
          <p:nvPr>
            <p:ph idx="1"/>
          </p:nvPr>
        </p:nvSpPr>
        <p:spPr/>
        <p:txBody>
          <a:bodyPr>
            <a:normAutofit fontScale="47500" lnSpcReduction="20000"/>
          </a:bodyPr>
          <a:lstStyle/>
          <a:p>
            <a:r>
              <a:rPr lang="en-US" sz="3600" dirty="0" smtClean="0"/>
              <a:t>In the early morning hours of September 22, 1827 Smith retrieved the plates from hill Cumorah</a:t>
            </a:r>
          </a:p>
          <a:p>
            <a:r>
              <a:rPr lang="en-US" sz="3600" dirty="0" smtClean="0"/>
              <a:t>Over the next two years Smith, with the aid of Martin Harris and Oliver Cowdery, translated the Reformed Egyptian characters on the plates into the English of </a:t>
            </a:r>
            <a:r>
              <a:rPr lang="en-US" sz="3600" i="1" dirty="0" smtClean="0"/>
              <a:t>The Book of Mormon</a:t>
            </a:r>
            <a:r>
              <a:rPr lang="en-US" sz="3600" dirty="0" smtClean="0"/>
              <a:t>, published March 26, 1830</a:t>
            </a:r>
          </a:p>
          <a:p>
            <a:r>
              <a:rPr lang="en-US" sz="3600" dirty="0" smtClean="0"/>
              <a:t>The plates were removed by Moroni after the translation was completed</a:t>
            </a:r>
          </a:p>
          <a:p>
            <a:r>
              <a:rPr lang="en-US" sz="3600" dirty="0" smtClean="0"/>
              <a:t>The Church of Christ was organized in Fayette, NY (or Manchester, NY) on April 6, 1830</a:t>
            </a:r>
          </a:p>
          <a:p>
            <a:r>
              <a:rPr lang="en-US" sz="3600" dirty="0" smtClean="0"/>
              <a:t>When Book of Mormon witness Hiram Page also attempted to give a revelation, Joseph Smith, Jr. ensured that he alone received authoritative revelations:</a:t>
            </a:r>
          </a:p>
          <a:p>
            <a:pPr lvl="1"/>
            <a:r>
              <a:rPr lang="en-US" sz="3200" dirty="0" smtClean="0"/>
              <a:t>… no one shall be appointed to receive commandments and revelations in this church excepting my servant Joseph Smith, Junior … (D&amp;C 28:2b)</a:t>
            </a:r>
          </a:p>
          <a:p>
            <a:pPr lvl="1"/>
            <a:r>
              <a:rPr lang="en-US" sz="3200" dirty="0" smtClean="0"/>
              <a:t>…thou shalt take thy brother, Hiram Page, between him and thee alone, and tell him that those things which he hath written from that stone are not of me and that Satan deceiveth him … (D&amp;C 28:11b)</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Cover page of 1830 edition of </a:t>
            </a:r>
            <a:br>
              <a:rPr lang="en-US" dirty="0" smtClean="0"/>
            </a:br>
            <a:r>
              <a:rPr lang="en-US" i="1" dirty="0" smtClean="0"/>
              <a:t>The Book of Mormon</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11318" y="1257300"/>
            <a:ext cx="3160883"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Kirtland, OH 1831-1838</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One of the branches of the Christian Church that Bethlehem was affiliated with began in the Midwest with Alexander Campbell’s Disciples of Christ</a:t>
            </a:r>
          </a:p>
          <a:p>
            <a:r>
              <a:rPr lang="en-US" dirty="0" smtClean="0"/>
              <a:t>One of Campbell’s followers was a Disciples of Christ minister in Kirtland, OH named Sidney Rigdon</a:t>
            </a:r>
          </a:p>
          <a:p>
            <a:r>
              <a:rPr lang="en-US" dirty="0" smtClean="0"/>
              <a:t>Rigdon was converted by Mormon missionaries (more about this later) and brought his 127 </a:t>
            </a:r>
            <a:r>
              <a:rPr lang="en-US" dirty="0" smtClean="0"/>
              <a:t>member </a:t>
            </a:r>
            <a:r>
              <a:rPr lang="en-US" dirty="0" smtClean="0"/>
              <a:t>church with him</a:t>
            </a:r>
          </a:p>
          <a:p>
            <a:r>
              <a:rPr lang="en-US" dirty="0" smtClean="0"/>
              <a:t>Soon this branch of the Mormons grew to 1000 members</a:t>
            </a:r>
          </a:p>
          <a:p>
            <a:r>
              <a:rPr lang="en-US" dirty="0" smtClean="0"/>
              <a:t>Meanwhile Smith was increasingly unpopular in NY, having been tried at least three times for various crimes</a:t>
            </a:r>
          </a:p>
          <a:p>
            <a:r>
              <a:rPr lang="en-US" dirty="0" smtClean="0"/>
              <a:t>In 1831 Smith received “Behold, I say unto you that it is not expedient in me that ye should translate any more [of the Bible] until ye shall go to the Ohio … (D&amp;C 37:1a) </a:t>
            </a:r>
          </a:p>
          <a:p>
            <a:r>
              <a:rPr lang="en-US" dirty="0" smtClean="0"/>
              <a:t>(</a:t>
            </a:r>
            <a:r>
              <a:rPr lang="en-US" i="1" dirty="0" smtClean="0"/>
              <a:t>comment on Smith’s adequacy as a </a:t>
            </a:r>
            <a:r>
              <a:rPr lang="en-US" i="1" dirty="0" smtClean="0"/>
              <a:t>translator [see next slide]</a:t>
            </a: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7858</TotalTime>
  <Words>2880</Words>
  <Application>Microsoft Office PowerPoint</Application>
  <PresentationFormat>On-screen Show (16:9)</PresentationFormat>
  <Paragraphs>140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Selected Brief History of the Church of Jesus Christ of Latter-Day Saints</vt:lpstr>
      <vt:lpstr>Slide 2</vt:lpstr>
      <vt:lpstr>Palmyra, New York 1820</vt:lpstr>
      <vt:lpstr>Palmyra, NY 1820-1823</vt:lpstr>
      <vt:lpstr>Full-scale model of the Golden Plates based on Joseph Smith's description</vt:lpstr>
      <vt:lpstr>Palmyra, NY/Harmony, PA 1823-1827</vt:lpstr>
      <vt:lpstr>Palmyra/Fayette, NY 1827-1830</vt:lpstr>
      <vt:lpstr>Cover page of 1830 edition of  The Book of Mormon</vt:lpstr>
      <vt:lpstr>Kirtland, OH 1831-1838</vt:lpstr>
      <vt:lpstr>Genesis 50:33</vt:lpstr>
      <vt:lpstr>Sidney Rigdon</vt:lpstr>
      <vt:lpstr>Kirtland, OH 1831-1838</vt:lpstr>
      <vt:lpstr>Missouri 1831-1838</vt:lpstr>
      <vt:lpstr>The “Mormon War” 1838</vt:lpstr>
      <vt:lpstr>The “Mormon War” 1838</vt:lpstr>
      <vt:lpstr>The “Mormon War” 1838</vt:lpstr>
      <vt:lpstr>Nauvoo, IL 1839-1844</vt:lpstr>
      <vt:lpstr>The Nauvoo Legion</vt:lpstr>
      <vt:lpstr>Carthage, IL June 1844</vt:lpstr>
      <vt:lpstr>Illinois to Utah</vt:lpstr>
      <vt:lpstr>The “Utah War” 1857-1858</vt:lpstr>
      <vt:lpstr>The “Utah War” 1857-1858</vt:lpstr>
      <vt:lpstr>Polygamy</vt:lpstr>
      <vt:lpstr>Polygamy</vt:lpstr>
      <vt:lpstr>Polygamy No More (?)</vt:lpstr>
      <vt:lpstr>Polygamy: A Case in Point</vt:lpstr>
      <vt:lpstr>Racial Discrimination</vt:lpstr>
      <vt:lpstr>Summary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Church of Jesus Christ of Latter-Day Saints</dc:title>
  <dc:creator>Jacky</dc:creator>
  <cp:lastModifiedBy>Jacky</cp:lastModifiedBy>
  <cp:revision>393</cp:revision>
  <dcterms:created xsi:type="dcterms:W3CDTF">2012-01-03T18:18:22Z</dcterms:created>
  <dcterms:modified xsi:type="dcterms:W3CDTF">2012-01-23T01:35:50Z</dcterms:modified>
</cp:coreProperties>
</file>